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.tif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  </a:t>
            </a:r>
          </a:p>
          <a:p>
            <a:pPr/>
          </a:p>
          <a:p>
            <a:pPr/>
            <a:r>
              <a:t>           </a:t>
            </a:r>
            <a:r>
              <a:rPr sz="2000"/>
              <a:t>   </a:t>
            </a:r>
            <a:r>
              <a: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rPr>
              <a:t>Human</a:t>
            </a:r>
            <a:r>
              <a:rPr b="1" sz="3000">
                <a:solidFill>
                  <a:schemeClr val="accent1">
                    <a:satOff val="-3547"/>
                    <a:lumOff val="-10352"/>
                  </a:schemeClr>
                </a:solidFill>
                <a:latin typeface="Calibri (Body)"/>
                <a:ea typeface="Calibri (Body)"/>
                <a:cs typeface="Calibri (Body)"/>
                <a:sym typeface="Calibri (Body)"/>
              </a:rPr>
              <a:t> </a:t>
            </a:r>
            <a:r>
              <a: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rPr>
              <a:t>in the Loop</a:t>
            </a:r>
          </a:p>
        </p:txBody>
      </p:sp>
      <p:pic>
        <p:nvPicPr>
          <p:cNvPr id="1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6680" y="1317668"/>
            <a:ext cx="12052301" cy="628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"/>
          <p:cNvSpPr txBox="1"/>
          <p:nvPr/>
        </p:nvSpPr>
        <p:spPr>
          <a:xfrm>
            <a:off x="7201324" y="4075257"/>
            <a:ext cx="481753" cy="333086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8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9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1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2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2192020" y="923925"/>
            <a:ext cx="11704320" cy="20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166100" y="2926079"/>
            <a:ext cx="5730241" cy="530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icrosoft.github.io/autogen/stable/user-guide/core-user-guide/index.html" TargetMode="External"/><Relationship Id="rId3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hyperlink" Target="https://github.com/microsoft/autogen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 1"/>
          <p:cNvSpPr txBox="1"/>
          <p:nvPr/>
        </p:nvSpPr>
        <p:spPr>
          <a:xfrm>
            <a:off x="3184488" y="6635229"/>
            <a:ext cx="10789047" cy="1065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ts val="2800"/>
              </a:lnSpc>
              <a:defRPr sz="24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pPr>
            <a:r>
              <a:rPr>
                <a:solidFill>
                  <a:srgbClr val="535353"/>
                </a:solidFill>
              </a:rPr>
              <a:t>Presented</a:t>
            </a:r>
            <a:r>
              <a:t> </a:t>
            </a:r>
            <a:r>
              <a:rPr>
                <a:solidFill>
                  <a:srgbClr val="535353"/>
                </a:solidFill>
              </a:rPr>
              <a:t>by</a:t>
            </a:r>
            <a:endParaRPr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algn="r">
              <a:lnSpc>
                <a:spcPts val="2800"/>
              </a:lnSpc>
              <a:defRPr sz="24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pPr>
            <a:r>
              <a:rPr>
                <a:solidFill>
                  <a:srgbClr val="535353"/>
                </a:solidFill>
              </a:rPr>
              <a:t>Harshitha</a:t>
            </a:r>
            <a:r>
              <a:t> </a:t>
            </a:r>
            <a:r>
              <a:rPr>
                <a:solidFill>
                  <a:srgbClr val="535353"/>
                </a:solidFill>
              </a:rPr>
              <a:t>Marupaka</a:t>
            </a:r>
          </a:p>
          <a:p>
            <a:pPr algn="r">
              <a:lnSpc>
                <a:spcPts val="2800"/>
              </a:lnSpc>
              <a:defRPr sz="2400" u="sng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pPr>
            <a:r>
              <a:rPr>
                <a:hlinkClick r:id="rId2" invalidUrl="" action="" tgtFrame="" tooltip="" history="1" highlightClick="0" endSnd="0"/>
              </a:rPr>
              <a:t>https://microsoft.github.io/autogen/stable/user-guide/core-user-guide/index.html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2701" y="2387387"/>
            <a:ext cx="8328714" cy="1868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"/>
          <p:cNvSpPr txBox="1"/>
          <p:nvPr/>
        </p:nvSpPr>
        <p:spPr>
          <a:xfrm>
            <a:off x="7074324" y="3948257"/>
            <a:ext cx="481753" cy="333086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 0"/>
          <p:cNvSpPr txBox="1"/>
          <p:nvPr/>
        </p:nvSpPr>
        <p:spPr>
          <a:xfrm>
            <a:off x="5029615" y="1491842"/>
            <a:ext cx="4261713" cy="488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800"/>
              </a:lnSpc>
              <a:defRPr b="1" sz="35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 Article Writer Demo</a:t>
            </a:r>
          </a:p>
        </p:txBody>
      </p:sp>
      <p:sp>
        <p:nvSpPr>
          <p:cNvPr id="403" name="Text 5"/>
          <p:cNvSpPr txBox="1"/>
          <p:nvPr/>
        </p:nvSpPr>
        <p:spPr>
          <a:xfrm>
            <a:off x="1424095" y="3989072"/>
            <a:ext cx="1937297" cy="251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Research Agent</a:t>
            </a:r>
          </a:p>
        </p:txBody>
      </p:sp>
      <p:sp>
        <p:nvSpPr>
          <p:cNvPr id="404" name="Text 9"/>
          <p:cNvSpPr txBox="1"/>
          <p:nvPr/>
        </p:nvSpPr>
        <p:spPr>
          <a:xfrm>
            <a:off x="6480993" y="3989072"/>
            <a:ext cx="1668414" cy="251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Outline Agent</a:t>
            </a:r>
          </a:p>
        </p:txBody>
      </p:sp>
      <p:sp>
        <p:nvSpPr>
          <p:cNvPr id="405" name="Text 13"/>
          <p:cNvSpPr txBox="1"/>
          <p:nvPr/>
        </p:nvSpPr>
        <p:spPr>
          <a:xfrm>
            <a:off x="11398909" y="3989072"/>
            <a:ext cx="1522935" cy="251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Writer Agent</a:t>
            </a:r>
          </a:p>
        </p:txBody>
      </p:sp>
      <p:sp>
        <p:nvSpPr>
          <p:cNvPr id="406" name="Text 13"/>
          <p:cNvSpPr txBox="1"/>
          <p:nvPr/>
        </p:nvSpPr>
        <p:spPr>
          <a:xfrm>
            <a:off x="3866282" y="5817014"/>
            <a:ext cx="1409577" cy="251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Group Chat</a:t>
            </a:r>
          </a:p>
        </p:txBody>
      </p:sp>
      <p:sp>
        <p:nvSpPr>
          <p:cNvPr id="407" name="Text 13"/>
          <p:cNvSpPr txBox="1"/>
          <p:nvPr/>
        </p:nvSpPr>
        <p:spPr>
          <a:xfrm>
            <a:off x="8893480" y="5936665"/>
            <a:ext cx="2524672" cy="251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Group Chat Manager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 0"/>
          <p:cNvSpPr txBox="1"/>
          <p:nvPr/>
        </p:nvSpPr>
        <p:spPr>
          <a:xfrm>
            <a:off x="791646" y="621983"/>
            <a:ext cx="4486474" cy="676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800"/>
              </a:lnSpc>
              <a:def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Key Benefits of AutoGen</a:t>
            </a:r>
          </a:p>
        </p:txBody>
      </p:sp>
      <p:sp>
        <p:nvSpPr>
          <p:cNvPr id="410" name="Shape 1"/>
          <p:cNvSpPr/>
          <p:nvPr/>
        </p:nvSpPr>
        <p:spPr>
          <a:xfrm>
            <a:off x="791646" y="2155625"/>
            <a:ext cx="4198266" cy="1564245"/>
          </a:xfrm>
          <a:prstGeom prst="roundRect">
            <a:avLst>
              <a:gd name="adj" fmla="val 9353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1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5045" y="1986082"/>
            <a:ext cx="271345" cy="33921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ext 4"/>
          <p:cNvSpPr txBox="1"/>
          <p:nvPr/>
        </p:nvSpPr>
        <p:spPr>
          <a:xfrm>
            <a:off x="1048226" y="2721054"/>
            <a:ext cx="2737123" cy="353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Increased Productivity</a:t>
            </a:r>
          </a:p>
        </p:txBody>
      </p:sp>
      <p:sp>
        <p:nvSpPr>
          <p:cNvPr id="413" name="Shape 5"/>
          <p:cNvSpPr/>
          <p:nvPr/>
        </p:nvSpPr>
        <p:spPr>
          <a:xfrm>
            <a:off x="5216009" y="2155625"/>
            <a:ext cx="4198265" cy="1564245"/>
          </a:xfrm>
          <a:prstGeom prst="roundRect">
            <a:avLst>
              <a:gd name="adj" fmla="val 9353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1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9409" y="1986082"/>
            <a:ext cx="271345" cy="33921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Text 8"/>
          <p:cNvSpPr txBox="1"/>
          <p:nvPr/>
        </p:nvSpPr>
        <p:spPr>
          <a:xfrm>
            <a:off x="5472588" y="2721054"/>
            <a:ext cx="3685105" cy="353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Reduced Development Time</a:t>
            </a:r>
          </a:p>
        </p:txBody>
      </p:sp>
      <p:sp>
        <p:nvSpPr>
          <p:cNvPr id="416" name="Shape 9"/>
          <p:cNvSpPr/>
          <p:nvPr/>
        </p:nvSpPr>
        <p:spPr>
          <a:xfrm>
            <a:off x="9640372" y="2155625"/>
            <a:ext cx="4198264" cy="1564245"/>
          </a:xfrm>
          <a:prstGeom prst="roundRect">
            <a:avLst>
              <a:gd name="adj" fmla="val 9353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7" name="Text 12"/>
          <p:cNvSpPr txBox="1"/>
          <p:nvPr/>
        </p:nvSpPr>
        <p:spPr>
          <a:xfrm>
            <a:off x="9896950" y="2721054"/>
            <a:ext cx="2586311" cy="353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Scalable AI Solutions</a:t>
            </a:r>
          </a:p>
        </p:txBody>
      </p:sp>
      <p:sp>
        <p:nvSpPr>
          <p:cNvPr id="418" name="Shape 13"/>
          <p:cNvSpPr/>
          <p:nvPr/>
        </p:nvSpPr>
        <p:spPr>
          <a:xfrm>
            <a:off x="791646" y="4285176"/>
            <a:ext cx="4198266" cy="1564245"/>
          </a:xfrm>
          <a:prstGeom prst="roundRect">
            <a:avLst>
              <a:gd name="adj" fmla="val 9353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19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5045" y="4115632"/>
            <a:ext cx="271345" cy="33921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Text 16"/>
          <p:cNvSpPr txBox="1"/>
          <p:nvPr/>
        </p:nvSpPr>
        <p:spPr>
          <a:xfrm>
            <a:off x="1048226" y="4850605"/>
            <a:ext cx="1847627" cy="353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Cost Efficiency</a:t>
            </a:r>
          </a:p>
        </p:txBody>
      </p:sp>
      <p:sp>
        <p:nvSpPr>
          <p:cNvPr id="421" name="Shape 17"/>
          <p:cNvSpPr/>
          <p:nvPr/>
        </p:nvSpPr>
        <p:spPr>
          <a:xfrm>
            <a:off x="5216009" y="4285176"/>
            <a:ext cx="4198265" cy="1564245"/>
          </a:xfrm>
          <a:prstGeom prst="roundRect">
            <a:avLst>
              <a:gd name="adj" fmla="val 9353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2" name="Text 20"/>
          <p:cNvSpPr txBox="1"/>
          <p:nvPr/>
        </p:nvSpPr>
        <p:spPr>
          <a:xfrm>
            <a:off x="5472588" y="4850605"/>
            <a:ext cx="3685105" cy="353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Improved Agent Collaboration</a:t>
            </a:r>
          </a:p>
        </p:txBody>
      </p:sp>
      <p:sp>
        <p:nvSpPr>
          <p:cNvPr id="423" name="Shape 21"/>
          <p:cNvSpPr/>
          <p:nvPr/>
        </p:nvSpPr>
        <p:spPr>
          <a:xfrm>
            <a:off x="9640372" y="4285176"/>
            <a:ext cx="4198264" cy="1564245"/>
          </a:xfrm>
          <a:prstGeom prst="roundRect">
            <a:avLst>
              <a:gd name="adj" fmla="val 9353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24" name="Image 5" descr="Imag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03772" y="4115632"/>
            <a:ext cx="271345" cy="339211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Text 24"/>
          <p:cNvSpPr txBox="1"/>
          <p:nvPr/>
        </p:nvSpPr>
        <p:spPr>
          <a:xfrm>
            <a:off x="9896950" y="4850605"/>
            <a:ext cx="2384401" cy="353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Easier Maintenance</a:t>
            </a:r>
          </a:p>
        </p:txBody>
      </p:sp>
      <p:sp>
        <p:nvSpPr>
          <p:cNvPr id="426" name="Shape 25"/>
          <p:cNvSpPr/>
          <p:nvPr/>
        </p:nvSpPr>
        <p:spPr>
          <a:xfrm>
            <a:off x="791646" y="6414730"/>
            <a:ext cx="13046990" cy="1193127"/>
          </a:xfrm>
          <a:prstGeom prst="roundRect">
            <a:avLst>
              <a:gd name="adj" fmla="val 12262"/>
            </a:avLst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27" name="Image 6" descr="Imag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79409" y="6245185"/>
            <a:ext cx="271345" cy="339211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Text 28"/>
          <p:cNvSpPr txBox="1"/>
          <p:nvPr/>
        </p:nvSpPr>
        <p:spPr>
          <a:xfrm>
            <a:off x="1048226" y="6980156"/>
            <a:ext cx="2826172" cy="353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Competitive Advantage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 0"/>
          <p:cNvSpPr txBox="1"/>
          <p:nvPr/>
        </p:nvSpPr>
        <p:spPr>
          <a:xfrm>
            <a:off x="786527" y="618051"/>
            <a:ext cx="13057346" cy="676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AutoGen Studio: Low-Code Agent Workflow Builder</a:t>
            </a:r>
          </a:p>
        </p:txBody>
      </p:sp>
      <p:sp>
        <p:nvSpPr>
          <p:cNvPr id="431" name="Shape 1"/>
          <p:cNvSpPr/>
          <p:nvPr/>
        </p:nvSpPr>
        <p:spPr>
          <a:xfrm>
            <a:off x="786526" y="2682595"/>
            <a:ext cx="505660" cy="50566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2" name="Text 2"/>
          <p:cNvSpPr txBox="1"/>
          <p:nvPr/>
        </p:nvSpPr>
        <p:spPr>
          <a:xfrm>
            <a:off x="1516854" y="2759748"/>
            <a:ext cx="2803229" cy="353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Visual Interface Design</a:t>
            </a:r>
          </a:p>
        </p:txBody>
      </p:sp>
      <p:sp>
        <p:nvSpPr>
          <p:cNvPr id="433" name="Text 3"/>
          <p:cNvSpPr txBox="1"/>
          <p:nvPr/>
        </p:nvSpPr>
        <p:spPr>
          <a:xfrm>
            <a:off x="1516855" y="3353156"/>
            <a:ext cx="3276839" cy="176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Intuitive drag-and-drop interface to prototype and orchestrate complex agent workflows without extensive coding knowledge.</a:t>
            </a:r>
          </a:p>
        </p:txBody>
      </p:sp>
      <p:sp>
        <p:nvSpPr>
          <p:cNvPr id="434" name="Shape 4"/>
          <p:cNvSpPr/>
          <p:nvPr/>
        </p:nvSpPr>
        <p:spPr>
          <a:xfrm>
            <a:off x="5074563" y="2682595"/>
            <a:ext cx="505660" cy="50566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5" name="Text 5"/>
          <p:cNvSpPr txBox="1"/>
          <p:nvPr/>
        </p:nvSpPr>
        <p:spPr>
          <a:xfrm>
            <a:off x="5804892" y="2759748"/>
            <a:ext cx="3276959" cy="721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Comprehensive Customisation</a:t>
            </a:r>
          </a:p>
        </p:txBody>
      </p:sp>
      <p:sp>
        <p:nvSpPr>
          <p:cNvPr id="436" name="Text 6"/>
          <p:cNvSpPr txBox="1"/>
          <p:nvPr/>
        </p:nvSpPr>
        <p:spPr>
          <a:xfrm>
            <a:off x="5804892" y="3721894"/>
            <a:ext cx="3276959" cy="176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Easily customise language models, define agent skills, and configure sophisticated agent behaviors through user-friendly interfaces.</a:t>
            </a:r>
          </a:p>
        </p:txBody>
      </p:sp>
      <p:sp>
        <p:nvSpPr>
          <p:cNvPr id="437" name="Shape 7"/>
          <p:cNvSpPr/>
          <p:nvPr/>
        </p:nvSpPr>
        <p:spPr>
          <a:xfrm>
            <a:off x="786526" y="5969198"/>
            <a:ext cx="505660" cy="50566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8" name="Text 8"/>
          <p:cNvSpPr txBox="1"/>
          <p:nvPr/>
        </p:nvSpPr>
        <p:spPr>
          <a:xfrm>
            <a:off x="1516854" y="6046351"/>
            <a:ext cx="3118372" cy="353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Accelerated Development</a:t>
            </a:r>
          </a:p>
        </p:txBody>
      </p:sp>
      <p:sp>
        <p:nvSpPr>
          <p:cNvPr id="439" name="Text 9"/>
          <p:cNvSpPr txBox="1"/>
          <p:nvPr/>
        </p:nvSpPr>
        <p:spPr>
          <a:xfrm>
            <a:off x="1516855" y="6639758"/>
            <a:ext cx="7564995" cy="698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Significantly reduces development time for AI solutions on Azure OpenAI platform, enabling rapid prototyping and deployment.</a:t>
            </a:r>
          </a:p>
        </p:txBody>
      </p:sp>
      <p:pic>
        <p:nvPicPr>
          <p:cNvPr id="44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7631" y="2682595"/>
            <a:ext cx="4213743" cy="4213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 0"/>
          <p:cNvSpPr txBox="1"/>
          <p:nvPr/>
        </p:nvSpPr>
        <p:spPr>
          <a:xfrm>
            <a:off x="6033705" y="3742611"/>
            <a:ext cx="2562871" cy="706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800"/>
              </a:lnSpc>
              <a:defRPr b="1" sz="4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 0"/>
          <p:cNvSpPr txBox="1"/>
          <p:nvPr/>
        </p:nvSpPr>
        <p:spPr>
          <a:xfrm>
            <a:off x="849337" y="551866"/>
            <a:ext cx="3300501" cy="666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700"/>
              </a:lnSpc>
              <a:def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What is AutoGen?</a:t>
            </a:r>
          </a:p>
        </p:txBody>
      </p:sp>
      <p:sp>
        <p:nvSpPr>
          <p:cNvPr id="286" name="Shape 1"/>
          <p:cNvSpPr/>
          <p:nvPr/>
        </p:nvSpPr>
        <p:spPr>
          <a:xfrm>
            <a:off x="797646" y="1680742"/>
            <a:ext cx="12150930" cy="1800478"/>
          </a:xfrm>
          <a:prstGeom prst="roundRect">
            <a:avLst>
              <a:gd name="adj" fmla="val 5205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7" name="Text 2"/>
          <p:cNvSpPr txBox="1"/>
          <p:nvPr/>
        </p:nvSpPr>
        <p:spPr>
          <a:xfrm>
            <a:off x="960927" y="1925287"/>
            <a:ext cx="4457740" cy="342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Microsoft-Developed Framework</a:t>
            </a:r>
          </a:p>
        </p:txBody>
      </p:sp>
      <p:sp>
        <p:nvSpPr>
          <p:cNvPr id="288" name="Text 3"/>
          <p:cNvSpPr txBox="1"/>
          <p:nvPr/>
        </p:nvSpPr>
        <p:spPr>
          <a:xfrm>
            <a:off x="1011434" y="2405423"/>
            <a:ext cx="11723354" cy="698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 cutting-edge multi-agent AI framework that enables seamless creation and orchestration of intelligent AI agents working in harmony.</a:t>
            </a:r>
          </a:p>
        </p:txBody>
      </p:sp>
      <p:sp>
        <p:nvSpPr>
          <p:cNvPr id="289" name="Shape 4"/>
          <p:cNvSpPr/>
          <p:nvPr/>
        </p:nvSpPr>
        <p:spPr>
          <a:xfrm>
            <a:off x="797646" y="3691347"/>
            <a:ext cx="12150930" cy="1800478"/>
          </a:xfrm>
          <a:prstGeom prst="roundRect">
            <a:avLst>
              <a:gd name="adj" fmla="val 4972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Text 5"/>
          <p:cNvSpPr txBox="1"/>
          <p:nvPr/>
        </p:nvSpPr>
        <p:spPr>
          <a:xfrm>
            <a:off x="961389" y="3943352"/>
            <a:ext cx="2820716" cy="342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Custom Role Definition</a:t>
            </a:r>
          </a:p>
        </p:txBody>
      </p:sp>
      <p:sp>
        <p:nvSpPr>
          <p:cNvPr id="291" name="Text 6"/>
          <p:cNvSpPr txBox="1"/>
          <p:nvPr/>
        </p:nvSpPr>
        <p:spPr>
          <a:xfrm>
            <a:off x="1028733" y="4461390"/>
            <a:ext cx="11688757" cy="698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Define agents with tailored roles, specific prompts, and sophisticated collaborative workflows that adapt to your business needs.</a:t>
            </a:r>
          </a:p>
        </p:txBody>
      </p:sp>
      <p:sp>
        <p:nvSpPr>
          <p:cNvPr id="292" name="Shape 7"/>
          <p:cNvSpPr/>
          <p:nvPr/>
        </p:nvSpPr>
        <p:spPr>
          <a:xfrm>
            <a:off x="764599" y="5701952"/>
            <a:ext cx="12217024" cy="1518283"/>
          </a:xfrm>
          <a:prstGeom prst="roundRect">
            <a:avLst>
              <a:gd name="adj" fmla="val 6172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3" name="Text 8"/>
          <p:cNvSpPr txBox="1"/>
          <p:nvPr/>
        </p:nvSpPr>
        <p:spPr>
          <a:xfrm>
            <a:off x="926662" y="5842150"/>
            <a:ext cx="1912864" cy="342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Tool Integration</a:t>
            </a:r>
          </a:p>
        </p:txBody>
      </p:sp>
      <p:sp>
        <p:nvSpPr>
          <p:cNvPr id="294" name="Text 9"/>
          <p:cNvSpPr txBox="1"/>
          <p:nvPr/>
        </p:nvSpPr>
        <p:spPr>
          <a:xfrm>
            <a:off x="944092" y="6295223"/>
            <a:ext cx="11647327" cy="698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Seamlessly integrates with external tools and functions through APIs, enabling complex task automation and sophisticated problem-solving.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 0"/>
          <p:cNvSpPr txBox="1"/>
          <p:nvPr/>
        </p:nvSpPr>
        <p:spPr>
          <a:xfrm>
            <a:off x="624007" y="477597"/>
            <a:ext cx="5332562" cy="55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600"/>
              </a:lnSpc>
              <a:def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Getting Started with AutoGen</a:t>
            </a:r>
          </a:p>
        </p:txBody>
      </p:sp>
      <p:pic>
        <p:nvPicPr>
          <p:cNvPr id="29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007" y="1543168"/>
            <a:ext cx="5091828" cy="509183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1"/>
          <p:cNvSpPr/>
          <p:nvPr/>
        </p:nvSpPr>
        <p:spPr>
          <a:xfrm>
            <a:off x="624007" y="6835495"/>
            <a:ext cx="5091828" cy="1328025"/>
          </a:xfrm>
          <a:prstGeom prst="roundRect">
            <a:avLst>
              <a:gd name="adj" fmla="val 5639"/>
            </a:avLst>
          </a:prstGeom>
          <a:solidFill>
            <a:srgbClr val="B3E5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242" y="7108031"/>
            <a:ext cx="222887" cy="178239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Text 2"/>
          <p:cNvSpPr txBox="1"/>
          <p:nvPr/>
        </p:nvSpPr>
        <p:spPr>
          <a:xfrm>
            <a:off x="1203365" y="7058262"/>
            <a:ext cx="4334232" cy="1120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2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pPr>
            <a:r>
              <a:t>Quick Setup Requirements:</a:t>
            </a:r>
            <a:r>
              <a:rPr b="0"/>
              <a:t> Python 3.10s+ and virtual environment setup for optimal performance and compatibility.</a:t>
            </a:r>
          </a:p>
        </p:txBody>
      </p:sp>
      <p:sp>
        <p:nvSpPr>
          <p:cNvPr id="301" name="Text 3"/>
          <p:cNvSpPr txBox="1"/>
          <p:nvPr/>
        </p:nvSpPr>
        <p:spPr>
          <a:xfrm>
            <a:off x="6158507" y="1543168"/>
            <a:ext cx="29522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302" name="Shape 4"/>
          <p:cNvSpPr/>
          <p:nvPr/>
        </p:nvSpPr>
        <p:spPr>
          <a:xfrm>
            <a:off x="6158507" y="1823323"/>
            <a:ext cx="3838577" cy="22862"/>
          </a:xfrm>
          <a:prstGeom prst="rect">
            <a:avLst/>
          </a:prstGeom>
          <a:solidFill>
            <a:srgbClr val="007EB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3" name="Text 5"/>
          <p:cNvSpPr txBox="1"/>
          <p:nvPr/>
        </p:nvSpPr>
        <p:spPr>
          <a:xfrm>
            <a:off x="6158507" y="1958101"/>
            <a:ext cx="2544515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Open Source Access</a:t>
            </a:r>
          </a:p>
        </p:txBody>
      </p:sp>
      <p:sp>
        <p:nvSpPr>
          <p:cNvPr id="304" name="Text 6"/>
          <p:cNvSpPr txBox="1"/>
          <p:nvPr/>
        </p:nvSpPr>
        <p:spPr>
          <a:xfrm>
            <a:off x="6158507" y="2428874"/>
            <a:ext cx="3838577" cy="1120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2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pPr>
            <a:r>
              <a:t>Visit GitHub repository: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github.com/microsoft/autogen</a:t>
            </a:r>
            <a:r>
              <a:t> for complete source code and documentation.</a:t>
            </a:r>
          </a:p>
        </p:txBody>
      </p:sp>
      <p:sp>
        <p:nvSpPr>
          <p:cNvPr id="305" name="Text 7"/>
          <p:cNvSpPr txBox="1"/>
          <p:nvPr/>
        </p:nvSpPr>
        <p:spPr>
          <a:xfrm>
            <a:off x="10175319" y="1543168"/>
            <a:ext cx="29522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306" name="Shape 8"/>
          <p:cNvSpPr/>
          <p:nvPr/>
        </p:nvSpPr>
        <p:spPr>
          <a:xfrm>
            <a:off x="10175319" y="1823323"/>
            <a:ext cx="3838577" cy="22862"/>
          </a:xfrm>
          <a:prstGeom prst="rect">
            <a:avLst/>
          </a:prstGeom>
          <a:solidFill>
            <a:srgbClr val="007EB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Text 9"/>
          <p:cNvSpPr txBox="1"/>
          <p:nvPr/>
        </p:nvSpPr>
        <p:spPr>
          <a:xfrm>
            <a:off x="10175319" y="1958101"/>
            <a:ext cx="2425701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Model Compatibility</a:t>
            </a:r>
          </a:p>
        </p:txBody>
      </p:sp>
      <p:sp>
        <p:nvSpPr>
          <p:cNvPr id="308" name="Text 10"/>
          <p:cNvSpPr txBox="1"/>
          <p:nvPr/>
        </p:nvSpPr>
        <p:spPr>
          <a:xfrm>
            <a:off x="10175319" y="2428874"/>
            <a:ext cx="3838577" cy="1120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Full support for OpenAI, Azure OpenAI, and custom language models to suit diverse implementation needs.</a:t>
            </a:r>
          </a:p>
        </p:txBody>
      </p:sp>
      <p:sp>
        <p:nvSpPr>
          <p:cNvPr id="309" name="Text 11"/>
          <p:cNvSpPr txBox="1"/>
          <p:nvPr/>
        </p:nvSpPr>
        <p:spPr>
          <a:xfrm>
            <a:off x="6158507" y="3596640"/>
            <a:ext cx="29522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310" name="Shape 12"/>
          <p:cNvSpPr/>
          <p:nvPr/>
        </p:nvSpPr>
        <p:spPr>
          <a:xfrm>
            <a:off x="6158507" y="3876792"/>
            <a:ext cx="7855388" cy="22862"/>
          </a:xfrm>
          <a:prstGeom prst="rect">
            <a:avLst/>
          </a:prstGeom>
          <a:solidFill>
            <a:srgbClr val="007EB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1" name="Text 13"/>
          <p:cNvSpPr txBox="1"/>
          <p:nvPr/>
        </p:nvSpPr>
        <p:spPr>
          <a:xfrm>
            <a:off x="6158507" y="4011572"/>
            <a:ext cx="2666306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Community Examples</a:t>
            </a:r>
          </a:p>
        </p:txBody>
      </p:sp>
      <p:sp>
        <p:nvSpPr>
          <p:cNvPr id="312" name="Text 14"/>
          <p:cNvSpPr txBox="1"/>
          <p:nvPr/>
        </p:nvSpPr>
        <p:spPr>
          <a:xfrm>
            <a:off x="6158507" y="4482346"/>
            <a:ext cx="7855388" cy="56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Explore practical implementations: RPG simulation games, startup idea validation systems, and advanced group networking scenarios.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 0"/>
          <p:cNvSpPr txBox="1"/>
          <p:nvPr/>
        </p:nvSpPr>
        <p:spPr>
          <a:xfrm>
            <a:off x="569473" y="881274"/>
            <a:ext cx="7146405" cy="473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800"/>
              </a:lnSpc>
              <a:def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Why AutoGen? The Need for Agentic AI</a:t>
            </a:r>
          </a:p>
        </p:txBody>
      </p:sp>
      <p:pic>
        <p:nvPicPr>
          <p:cNvPr id="315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800" y="2351797"/>
            <a:ext cx="933809" cy="112061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Text 1"/>
          <p:cNvSpPr txBox="1"/>
          <p:nvPr/>
        </p:nvSpPr>
        <p:spPr>
          <a:xfrm>
            <a:off x="1740478" y="2403799"/>
            <a:ext cx="3780285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From Isolation to Collaboration</a:t>
            </a:r>
          </a:p>
        </p:txBody>
      </p:sp>
      <p:sp>
        <p:nvSpPr>
          <p:cNvPr id="317" name="Text 2"/>
          <p:cNvSpPr txBox="1"/>
          <p:nvPr/>
        </p:nvSpPr>
        <p:spPr>
          <a:xfrm>
            <a:off x="1706806" y="2838034"/>
            <a:ext cx="13783643" cy="5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Traditional AI models work in silos, but AutoGen breaks barriers by enabling multiple agents to collaborate intelligently and efficiently.</a:t>
            </a:r>
          </a:p>
        </p:txBody>
      </p:sp>
      <p:pic>
        <p:nvPicPr>
          <p:cNvPr id="318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800" y="3876475"/>
            <a:ext cx="933809" cy="1120617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 3"/>
          <p:cNvSpPr txBox="1"/>
          <p:nvPr/>
        </p:nvSpPr>
        <p:spPr>
          <a:xfrm>
            <a:off x="1723642" y="3916865"/>
            <a:ext cx="2774579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Human-Like Teamwork</a:t>
            </a:r>
          </a:p>
        </p:txBody>
      </p:sp>
      <p:sp>
        <p:nvSpPr>
          <p:cNvPr id="320" name="Text 4"/>
          <p:cNvSpPr txBox="1"/>
          <p:nvPr/>
        </p:nvSpPr>
        <p:spPr>
          <a:xfrm>
            <a:off x="1723642" y="4388460"/>
            <a:ext cx="14216237" cy="5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Mimics natural human collaboration patterns: strategic planning, clear communication, thoughtful reflection, and intelligent tool usage.</a:t>
            </a:r>
          </a:p>
        </p:txBody>
      </p:sp>
      <p:pic>
        <p:nvPicPr>
          <p:cNvPr id="321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800" y="5401152"/>
            <a:ext cx="933809" cy="1120618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Text 5"/>
          <p:cNvSpPr txBox="1"/>
          <p:nvPr/>
        </p:nvSpPr>
        <p:spPr>
          <a:xfrm>
            <a:off x="1689970" y="5429931"/>
            <a:ext cx="3324995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Complex Workflow Mastery</a:t>
            </a:r>
          </a:p>
        </p:txBody>
      </p:sp>
      <p:sp>
        <p:nvSpPr>
          <p:cNvPr id="323" name="Text 6"/>
          <p:cNvSpPr txBox="1"/>
          <p:nvPr/>
        </p:nvSpPr>
        <p:spPr>
          <a:xfrm>
            <a:off x="1622626" y="5938885"/>
            <a:ext cx="13212144" cy="5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Perfect for sophisticated workflows requiring diverse expertise, iterative improvement, and multi-step problem-solving approaches.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 0"/>
          <p:cNvSpPr txBox="1"/>
          <p:nvPr/>
        </p:nvSpPr>
        <p:spPr>
          <a:xfrm>
            <a:off x="672390" y="534819"/>
            <a:ext cx="5757653" cy="575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AutoGen Architecture Overview</a:t>
            </a:r>
          </a:p>
        </p:txBody>
      </p:sp>
      <p:pic>
        <p:nvPicPr>
          <p:cNvPr id="326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8964" y="4470858"/>
            <a:ext cx="236055" cy="236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 6" descr="Imag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7419" y="4132514"/>
            <a:ext cx="236056" cy="23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 7" descr="Imag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55871" y="4470858"/>
            <a:ext cx="236055" cy="236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 8" descr="Imag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64323" y="4132514"/>
            <a:ext cx="236055" cy="23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0209" y="1607020"/>
            <a:ext cx="10922874" cy="6144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 0"/>
          <p:cNvSpPr txBox="1"/>
          <p:nvPr/>
        </p:nvSpPr>
        <p:spPr>
          <a:xfrm>
            <a:off x="658850" y="565666"/>
            <a:ext cx="7405739" cy="56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700"/>
              </a:lnSpc>
              <a:def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AutoGen's Foundational Building Blocks</a:t>
            </a:r>
          </a:p>
        </p:txBody>
      </p:sp>
      <p:sp>
        <p:nvSpPr>
          <p:cNvPr id="333" name="Text 1"/>
          <p:cNvSpPr txBox="1"/>
          <p:nvPr/>
        </p:nvSpPr>
        <p:spPr>
          <a:xfrm>
            <a:off x="646152" y="1540669"/>
            <a:ext cx="14010358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AutoGen's robust framework is built upon several interconnected components that enable sophisticated multi-agent systems.</a:t>
            </a:r>
          </a:p>
        </p:txBody>
      </p:sp>
      <p:sp>
        <p:nvSpPr>
          <p:cNvPr id="334" name="Shape 2"/>
          <p:cNvSpPr/>
          <p:nvPr/>
        </p:nvSpPr>
        <p:spPr>
          <a:xfrm>
            <a:off x="646151" y="2043708"/>
            <a:ext cx="4322923" cy="3013234"/>
          </a:xfrm>
          <a:prstGeom prst="roundRect">
            <a:avLst>
              <a:gd name="adj" fmla="val 2573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5" name="Shape 3"/>
          <p:cNvSpPr/>
          <p:nvPr/>
        </p:nvSpPr>
        <p:spPr>
          <a:xfrm>
            <a:off x="838318" y="2235873"/>
            <a:ext cx="553881" cy="553881"/>
          </a:xfrm>
          <a:prstGeom prst="roundRect">
            <a:avLst>
              <a:gd name="adj" fmla="val 50000"/>
            </a:avLst>
          </a:prstGeom>
          <a:solidFill>
            <a:srgbClr val="007EB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2357078"/>
            <a:ext cx="249198" cy="31147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Text 4"/>
          <p:cNvSpPr txBox="1"/>
          <p:nvPr/>
        </p:nvSpPr>
        <p:spPr>
          <a:xfrm>
            <a:off x="838318" y="2974300"/>
            <a:ext cx="873547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Agents</a:t>
            </a:r>
          </a:p>
        </p:txBody>
      </p:sp>
      <p:sp>
        <p:nvSpPr>
          <p:cNvPr id="338" name="Text 5"/>
          <p:cNvSpPr txBox="1"/>
          <p:nvPr/>
        </p:nvSpPr>
        <p:spPr>
          <a:xfrm>
            <a:off x="838319" y="3387804"/>
            <a:ext cx="3938588" cy="14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6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The core intelligent entities, each defined by a name, a system prompt specifying its role and capabilities, and a set of available tools, enabling diverse problem-solving personas.</a:t>
            </a:r>
          </a:p>
        </p:txBody>
      </p:sp>
      <p:sp>
        <p:nvSpPr>
          <p:cNvPr id="339" name="Shape 6"/>
          <p:cNvSpPr/>
          <p:nvPr/>
        </p:nvSpPr>
        <p:spPr>
          <a:xfrm>
            <a:off x="5153619" y="2043708"/>
            <a:ext cx="4323042" cy="3013234"/>
          </a:xfrm>
          <a:prstGeom prst="roundRect">
            <a:avLst>
              <a:gd name="adj" fmla="val 2573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Shape 7"/>
          <p:cNvSpPr/>
          <p:nvPr/>
        </p:nvSpPr>
        <p:spPr>
          <a:xfrm>
            <a:off x="5345786" y="2235873"/>
            <a:ext cx="553881" cy="553881"/>
          </a:xfrm>
          <a:prstGeom prst="roundRect">
            <a:avLst>
              <a:gd name="adj" fmla="val 50000"/>
            </a:avLst>
          </a:prstGeom>
          <a:solidFill>
            <a:srgbClr val="007EB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4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8067" y="2357078"/>
            <a:ext cx="249200" cy="31147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Text 8"/>
          <p:cNvSpPr txBox="1"/>
          <p:nvPr/>
        </p:nvSpPr>
        <p:spPr>
          <a:xfrm>
            <a:off x="5345786" y="2974300"/>
            <a:ext cx="798761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Teams</a:t>
            </a:r>
          </a:p>
        </p:txBody>
      </p:sp>
      <p:sp>
        <p:nvSpPr>
          <p:cNvPr id="343" name="Text 9"/>
          <p:cNvSpPr txBox="1"/>
          <p:nvPr/>
        </p:nvSpPr>
        <p:spPr>
          <a:xfrm>
            <a:off x="5345786" y="3387804"/>
            <a:ext cx="3938707" cy="14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6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Groups of agents orchestrated to collaborate on complex tasks, leveraging AutoGen's conversation framework to coordinate efforts and achieve shared objectives efficiently.</a:t>
            </a:r>
          </a:p>
        </p:txBody>
      </p:sp>
      <p:sp>
        <p:nvSpPr>
          <p:cNvPr id="344" name="Shape 10"/>
          <p:cNvSpPr/>
          <p:nvPr/>
        </p:nvSpPr>
        <p:spPr>
          <a:xfrm>
            <a:off x="9661207" y="2043708"/>
            <a:ext cx="4323042" cy="3013234"/>
          </a:xfrm>
          <a:prstGeom prst="roundRect">
            <a:avLst>
              <a:gd name="adj" fmla="val 2573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5" name="Shape 11"/>
          <p:cNvSpPr/>
          <p:nvPr/>
        </p:nvSpPr>
        <p:spPr>
          <a:xfrm>
            <a:off x="9853372" y="2235873"/>
            <a:ext cx="553881" cy="553881"/>
          </a:xfrm>
          <a:prstGeom prst="roundRect">
            <a:avLst>
              <a:gd name="adj" fmla="val 50000"/>
            </a:avLst>
          </a:prstGeom>
          <a:solidFill>
            <a:srgbClr val="007EB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46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05655" y="2357078"/>
            <a:ext cx="249200" cy="31147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Text 12"/>
          <p:cNvSpPr txBox="1"/>
          <p:nvPr/>
        </p:nvSpPr>
        <p:spPr>
          <a:xfrm>
            <a:off x="9853372" y="2974300"/>
            <a:ext cx="671266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348" name="Text 13"/>
          <p:cNvSpPr txBox="1"/>
          <p:nvPr/>
        </p:nvSpPr>
        <p:spPr>
          <a:xfrm>
            <a:off x="9853372" y="3244343"/>
            <a:ext cx="3938708" cy="1740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6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External functions, APIs, and code execution environments that agents can access and utilize, significantly expanding their ability to interact with the real world and perform actions beyond LLM capabilities.</a:t>
            </a:r>
          </a:p>
        </p:txBody>
      </p:sp>
      <p:sp>
        <p:nvSpPr>
          <p:cNvPr id="349" name="Shape 14"/>
          <p:cNvSpPr/>
          <p:nvPr/>
        </p:nvSpPr>
        <p:spPr>
          <a:xfrm>
            <a:off x="646151" y="5241487"/>
            <a:ext cx="6576776" cy="2422447"/>
          </a:xfrm>
          <a:prstGeom prst="roundRect">
            <a:avLst>
              <a:gd name="adj" fmla="val 3201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0" name="Shape 15"/>
          <p:cNvSpPr/>
          <p:nvPr/>
        </p:nvSpPr>
        <p:spPr>
          <a:xfrm>
            <a:off x="838318" y="5433655"/>
            <a:ext cx="553881" cy="553881"/>
          </a:xfrm>
          <a:prstGeom prst="roundRect">
            <a:avLst>
              <a:gd name="adj" fmla="val 50000"/>
            </a:avLst>
          </a:prstGeom>
          <a:solidFill>
            <a:srgbClr val="007EB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51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0600" y="5554860"/>
            <a:ext cx="249198" cy="31147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Text 16"/>
          <p:cNvSpPr txBox="1"/>
          <p:nvPr/>
        </p:nvSpPr>
        <p:spPr>
          <a:xfrm>
            <a:off x="838318" y="6172081"/>
            <a:ext cx="122701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Messages</a:t>
            </a:r>
          </a:p>
        </p:txBody>
      </p:sp>
      <p:sp>
        <p:nvSpPr>
          <p:cNvPr id="353" name="Text 17"/>
          <p:cNvSpPr txBox="1"/>
          <p:nvPr/>
        </p:nvSpPr>
        <p:spPr>
          <a:xfrm>
            <a:off x="838317" y="6585584"/>
            <a:ext cx="6192444" cy="864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6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The structured communication medium facilitating dynamic, multi-turn dialogues between agents, enabling seamless information exchange, task delegation, and coordinated decision-making.</a:t>
            </a:r>
          </a:p>
        </p:txBody>
      </p:sp>
      <p:sp>
        <p:nvSpPr>
          <p:cNvPr id="354" name="Shape 18"/>
          <p:cNvSpPr/>
          <p:nvPr/>
        </p:nvSpPr>
        <p:spPr>
          <a:xfrm>
            <a:off x="7407471" y="5241487"/>
            <a:ext cx="6576777" cy="2422447"/>
          </a:xfrm>
          <a:prstGeom prst="roundRect">
            <a:avLst>
              <a:gd name="adj" fmla="val 3201"/>
            </a:avLst>
          </a:prstGeom>
          <a:solidFill>
            <a:srgbClr val="CCEEFF"/>
          </a:solidFill>
          <a:ln w="7620">
            <a:solidFill>
              <a:srgbClr val="B2D4E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5" name="Shape 19"/>
          <p:cNvSpPr/>
          <p:nvPr/>
        </p:nvSpPr>
        <p:spPr>
          <a:xfrm>
            <a:off x="7599640" y="5433655"/>
            <a:ext cx="553879" cy="553881"/>
          </a:xfrm>
          <a:prstGeom prst="roundRect">
            <a:avLst>
              <a:gd name="adj" fmla="val 50000"/>
            </a:avLst>
          </a:prstGeom>
          <a:solidFill>
            <a:srgbClr val="007EB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56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51919" y="5554860"/>
            <a:ext cx="249200" cy="31147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Text 20"/>
          <p:cNvSpPr txBox="1"/>
          <p:nvPr/>
        </p:nvSpPr>
        <p:spPr>
          <a:xfrm>
            <a:off x="7599639" y="6172081"/>
            <a:ext cx="887686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358" name="Text 21"/>
          <p:cNvSpPr txBox="1"/>
          <p:nvPr/>
        </p:nvSpPr>
        <p:spPr>
          <a:xfrm>
            <a:off x="7599639" y="6585584"/>
            <a:ext cx="6192444" cy="864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6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The underlying Large Language Models (LLMs) that power the agents, providing their intelligence, understanding, reasoning, and generative capabilities to interpret prompts and formulate responses.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525" y="1587500"/>
            <a:ext cx="11261898" cy="5616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Agents"/>
          <p:cNvSpPr txBox="1"/>
          <p:nvPr/>
        </p:nvSpPr>
        <p:spPr>
          <a:xfrm>
            <a:off x="1387580" y="589304"/>
            <a:ext cx="1395409" cy="54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Agents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 0"/>
          <p:cNvSpPr txBox="1"/>
          <p:nvPr/>
        </p:nvSpPr>
        <p:spPr>
          <a:xfrm>
            <a:off x="647460" y="885587"/>
            <a:ext cx="10447971" cy="56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700"/>
              </a:lnSpc>
              <a:def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Controlling Agent Conversations: Termination Conditions</a:t>
            </a:r>
          </a:p>
        </p:txBody>
      </p:sp>
      <p:sp>
        <p:nvSpPr>
          <p:cNvPr id="364" name="Text 1"/>
          <p:cNvSpPr txBox="1"/>
          <p:nvPr/>
        </p:nvSpPr>
        <p:spPr>
          <a:xfrm>
            <a:off x="647462" y="1862495"/>
            <a:ext cx="13335476" cy="5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AutoGen provides flexible termination conditions to effectively manage agent workflows, preventing infinite loops and ensuring tasks are completed efficiently.</a:t>
            </a:r>
          </a:p>
        </p:txBody>
      </p:sp>
      <p:pic>
        <p:nvPicPr>
          <p:cNvPr id="36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61" y="2662595"/>
            <a:ext cx="462442" cy="46244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Text 2"/>
          <p:cNvSpPr txBox="1"/>
          <p:nvPr/>
        </p:nvSpPr>
        <p:spPr>
          <a:xfrm>
            <a:off x="1341119" y="2772368"/>
            <a:ext cx="3028082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Max Rounds Termination</a:t>
            </a:r>
          </a:p>
        </p:txBody>
      </p:sp>
      <p:sp>
        <p:nvSpPr>
          <p:cNvPr id="367" name="Text 3"/>
          <p:cNvSpPr txBox="1"/>
          <p:nvPr/>
        </p:nvSpPr>
        <p:spPr>
          <a:xfrm>
            <a:off x="1341119" y="3186707"/>
            <a:ext cx="3597357" cy="1460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Ends the conversation after a predefined number of turns. Ideal for tasks with a known maximum interaction count to prevent indefinite execution.</a:t>
            </a:r>
          </a:p>
        </p:txBody>
      </p:sp>
      <p:pic>
        <p:nvPicPr>
          <p:cNvPr id="36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9694" y="2662595"/>
            <a:ext cx="462441" cy="46244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Text 4"/>
          <p:cNvSpPr txBox="1"/>
          <p:nvPr/>
        </p:nvSpPr>
        <p:spPr>
          <a:xfrm>
            <a:off x="5863352" y="2772368"/>
            <a:ext cx="3437732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Keyword-Based Termination</a:t>
            </a:r>
          </a:p>
        </p:txBody>
      </p:sp>
      <p:sp>
        <p:nvSpPr>
          <p:cNvPr id="370" name="Text 5"/>
          <p:cNvSpPr txBox="1"/>
          <p:nvPr/>
        </p:nvSpPr>
        <p:spPr>
          <a:xfrm>
            <a:off x="5863352" y="3186707"/>
            <a:ext cx="3597355" cy="1752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The conversation ceases when a specific keyword or phrase is detected in any agent's message. Useful for tasks that have clear completion or error indicators.</a:t>
            </a:r>
          </a:p>
        </p:txBody>
      </p:sp>
      <p:pic>
        <p:nvPicPr>
          <p:cNvPr id="37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1926" y="2662595"/>
            <a:ext cx="462441" cy="46244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Text 6"/>
          <p:cNvSpPr txBox="1"/>
          <p:nvPr/>
        </p:nvSpPr>
        <p:spPr>
          <a:xfrm>
            <a:off x="10385583" y="2772368"/>
            <a:ext cx="3437236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Function-Based Termination</a:t>
            </a:r>
          </a:p>
        </p:txBody>
      </p:sp>
      <p:sp>
        <p:nvSpPr>
          <p:cNvPr id="373" name="Text 7"/>
          <p:cNvSpPr txBox="1"/>
          <p:nvPr/>
        </p:nvSpPr>
        <p:spPr>
          <a:xfrm>
            <a:off x="10385583" y="3186707"/>
            <a:ext cx="3597355" cy="1752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 user-defined Python function evaluates the conversation history or agent state. The conversation terminates if this function returns True, allowing for complex, dynamic logic.</a:t>
            </a:r>
          </a:p>
        </p:txBody>
      </p:sp>
      <p:pic>
        <p:nvPicPr>
          <p:cNvPr id="374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7461" y="5036582"/>
            <a:ext cx="462442" cy="462441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Text 8"/>
          <p:cNvSpPr txBox="1"/>
          <p:nvPr/>
        </p:nvSpPr>
        <p:spPr>
          <a:xfrm>
            <a:off x="1341119" y="5146357"/>
            <a:ext cx="2501356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Timeout Termination</a:t>
            </a:r>
          </a:p>
        </p:txBody>
      </p:sp>
      <p:sp>
        <p:nvSpPr>
          <p:cNvPr id="376" name="Text 9"/>
          <p:cNvSpPr txBox="1"/>
          <p:nvPr/>
        </p:nvSpPr>
        <p:spPr>
          <a:xfrm>
            <a:off x="1341119" y="5560695"/>
            <a:ext cx="3597357" cy="1752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Terminates the conversation if a specified duration of time elapses without completion. Essential for enforcing time limits and preventing agents from stalling.</a:t>
            </a:r>
          </a:p>
        </p:txBody>
      </p:sp>
      <p:pic>
        <p:nvPicPr>
          <p:cNvPr id="377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69694" y="5036582"/>
            <a:ext cx="462441" cy="462441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ext 10"/>
          <p:cNvSpPr txBox="1"/>
          <p:nvPr/>
        </p:nvSpPr>
        <p:spPr>
          <a:xfrm>
            <a:off x="5863352" y="5146357"/>
            <a:ext cx="3597355" cy="5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Custom Termination Conditions</a:t>
            </a:r>
          </a:p>
        </p:txBody>
      </p:sp>
      <p:sp>
        <p:nvSpPr>
          <p:cNvPr id="379" name="Text 11"/>
          <p:cNvSpPr txBox="1"/>
          <p:nvPr/>
        </p:nvSpPr>
        <p:spPr>
          <a:xfrm>
            <a:off x="5863352" y="5864066"/>
            <a:ext cx="3597355" cy="1752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 highly flexible approach that allows defining arbitrary rules, often combining multiple criteria, to programmatically control when an agent dialogue should conclude.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 0"/>
          <p:cNvSpPr txBox="1"/>
          <p:nvPr/>
        </p:nvSpPr>
        <p:spPr>
          <a:xfrm>
            <a:off x="719494" y="578960"/>
            <a:ext cx="13191412" cy="62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300"/>
              </a:lnSpc>
              <a:defRPr b="1" sz="3000">
                <a:solidFill>
                  <a:srgbClr val="535353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Human in the Loop: Empowering AutoGen with Oversight</a:t>
            </a:r>
          </a:p>
        </p:txBody>
      </p:sp>
      <p:sp>
        <p:nvSpPr>
          <p:cNvPr id="382" name="Text 1"/>
          <p:cNvSpPr txBox="1"/>
          <p:nvPr/>
        </p:nvSpPr>
        <p:spPr>
          <a:xfrm>
            <a:off x="719494" y="1874498"/>
            <a:ext cx="13191412" cy="62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Integrating human intelligence at key junctures ensures ethical, accurate, and aligned AI agent operations, enhancing reliability and control.</a:t>
            </a:r>
          </a:p>
        </p:txBody>
      </p:sp>
      <p:pic>
        <p:nvPicPr>
          <p:cNvPr id="38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494" y="3215757"/>
            <a:ext cx="513995" cy="513995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Text 2"/>
          <p:cNvSpPr txBox="1"/>
          <p:nvPr/>
        </p:nvSpPr>
        <p:spPr>
          <a:xfrm>
            <a:off x="1490424" y="3337797"/>
            <a:ext cx="2812158" cy="3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Human Approval Gates</a:t>
            </a:r>
          </a:p>
        </p:txBody>
      </p:sp>
      <p:sp>
        <p:nvSpPr>
          <p:cNvPr id="385" name="Text 3"/>
          <p:cNvSpPr txBox="1"/>
          <p:nvPr/>
        </p:nvSpPr>
        <p:spPr>
          <a:xfrm>
            <a:off x="1490422" y="3798332"/>
            <a:ext cx="3454841" cy="947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Requires explicit human sign-off for critical decisions or deployments.</a:t>
            </a:r>
          </a:p>
        </p:txBody>
      </p:sp>
      <p:pic>
        <p:nvPicPr>
          <p:cNvPr id="38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2197" y="3215757"/>
            <a:ext cx="513995" cy="513995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Text 4"/>
          <p:cNvSpPr txBox="1"/>
          <p:nvPr/>
        </p:nvSpPr>
        <p:spPr>
          <a:xfrm>
            <a:off x="5973128" y="3337797"/>
            <a:ext cx="2411810" cy="3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Manual Intervention</a:t>
            </a:r>
          </a:p>
        </p:txBody>
      </p:sp>
      <p:sp>
        <p:nvSpPr>
          <p:cNvPr id="388" name="Text 5"/>
          <p:cNvSpPr txBox="1"/>
          <p:nvPr/>
        </p:nvSpPr>
        <p:spPr>
          <a:xfrm>
            <a:off x="5973126" y="3798332"/>
            <a:ext cx="3454959" cy="947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Allows humans to halt, correct, or redirect agent workflows when needed.</a:t>
            </a:r>
          </a:p>
        </p:txBody>
      </p:sp>
      <p:pic>
        <p:nvPicPr>
          <p:cNvPr id="38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5018" y="3215757"/>
            <a:ext cx="513995" cy="513995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Text 6"/>
          <p:cNvSpPr txBox="1"/>
          <p:nvPr/>
        </p:nvSpPr>
        <p:spPr>
          <a:xfrm>
            <a:off x="10455950" y="3337797"/>
            <a:ext cx="3454958" cy="65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Human Feedback Integration</a:t>
            </a:r>
          </a:p>
        </p:txBody>
      </p:sp>
      <p:sp>
        <p:nvSpPr>
          <p:cNvPr id="391" name="Text 7"/>
          <p:cNvSpPr txBox="1"/>
          <p:nvPr/>
        </p:nvSpPr>
        <p:spPr>
          <a:xfrm>
            <a:off x="10455950" y="4135516"/>
            <a:ext cx="3454958" cy="947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Incorporates human insights into agent learning for continuous improvement.</a:t>
            </a:r>
          </a:p>
        </p:txBody>
      </p:sp>
      <p:pic>
        <p:nvPicPr>
          <p:cNvPr id="392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9494" y="5533549"/>
            <a:ext cx="513995" cy="513995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Text 8"/>
          <p:cNvSpPr txBox="1"/>
          <p:nvPr/>
        </p:nvSpPr>
        <p:spPr>
          <a:xfrm>
            <a:off x="1490424" y="5655588"/>
            <a:ext cx="2878386" cy="3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Escalation Mechanisms</a:t>
            </a:r>
          </a:p>
        </p:txBody>
      </p:sp>
      <p:sp>
        <p:nvSpPr>
          <p:cNvPr id="394" name="Text 9"/>
          <p:cNvSpPr txBox="1"/>
          <p:nvPr/>
        </p:nvSpPr>
        <p:spPr>
          <a:xfrm>
            <a:off x="1490422" y="6116122"/>
            <a:ext cx="3454841" cy="947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Routes complex or high-risk situations to human experts for review.</a:t>
            </a:r>
          </a:p>
        </p:txBody>
      </p:sp>
      <p:pic>
        <p:nvPicPr>
          <p:cNvPr id="395" name="Image 4" descr="Imag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2197" y="5533549"/>
            <a:ext cx="513995" cy="51399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Text 10"/>
          <p:cNvSpPr txBox="1"/>
          <p:nvPr/>
        </p:nvSpPr>
        <p:spPr>
          <a:xfrm>
            <a:off x="5973128" y="5655588"/>
            <a:ext cx="2972024" cy="3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Collaborative Workflows</a:t>
            </a:r>
          </a:p>
        </p:txBody>
      </p:sp>
      <p:sp>
        <p:nvSpPr>
          <p:cNvPr id="397" name="Text 11"/>
          <p:cNvSpPr txBox="1"/>
          <p:nvPr/>
        </p:nvSpPr>
        <p:spPr>
          <a:xfrm>
            <a:off x="5973126" y="6116122"/>
            <a:ext cx="3454959" cy="947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Humans and agents work synergistically, leveraging each other's strengths.</a:t>
            </a:r>
          </a:p>
        </p:txBody>
      </p:sp>
      <p:sp>
        <p:nvSpPr>
          <p:cNvPr id="398" name="Text 12"/>
          <p:cNvSpPr txBox="1"/>
          <p:nvPr/>
        </p:nvSpPr>
        <p:spPr>
          <a:xfrm>
            <a:off x="719493" y="7334249"/>
            <a:ext cx="12959136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003366"/>
                </a:solidFill>
                <a:latin typeface="Calibri (Body)"/>
                <a:ea typeface="Calibri (Body)"/>
                <a:cs typeface="Calibri (Body)"/>
                <a:sym typeface="Calibri (Body)"/>
              </a:defRPr>
            </a:lvl1pPr>
          </a:lstStyle>
          <a:p>
            <a:pPr/>
            <a:r>
              <a:t>Human oversight is invaluable in sensitive domains like finance, healthcare, and critical infrastructure management.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